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68" r:id="rId6"/>
    <p:sldId id="259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37945-6468-470A-B28C-E14D6166DC6A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2518A-4E20-48B3-A585-0194AF7AF0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4869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37945-6468-470A-B28C-E14D6166DC6A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2518A-4E20-48B3-A585-0194AF7AF0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0012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37945-6468-470A-B28C-E14D6166DC6A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2518A-4E20-48B3-A585-0194AF7AF0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2082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37945-6468-470A-B28C-E14D6166DC6A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2518A-4E20-48B3-A585-0194AF7AF0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2632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37945-6468-470A-B28C-E14D6166DC6A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2518A-4E20-48B3-A585-0194AF7AF0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7216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37945-6468-470A-B28C-E14D6166DC6A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2518A-4E20-48B3-A585-0194AF7AF0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2327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37945-6468-470A-B28C-E14D6166DC6A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2518A-4E20-48B3-A585-0194AF7AF0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8792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37945-6468-470A-B28C-E14D6166DC6A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2518A-4E20-48B3-A585-0194AF7AF0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5838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37945-6468-470A-B28C-E14D6166DC6A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2518A-4E20-48B3-A585-0194AF7AF0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273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37945-6468-470A-B28C-E14D6166DC6A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2518A-4E20-48B3-A585-0194AF7AF0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417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37945-6468-470A-B28C-E14D6166DC6A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2518A-4E20-48B3-A585-0194AF7AF0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3685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37945-6468-470A-B28C-E14D6166DC6A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82518A-4E20-48B3-A585-0194AF7AF0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6316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3.</a:t>
            </a:r>
            <a:b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мбриональные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стволовые клетки. Основные определения и терминология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3509963"/>
            <a:ext cx="7772400" cy="1747837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78205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Картинки по запросу &quot;картинки эмбриональной тератокарциномы&quot;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215" y="365126"/>
            <a:ext cx="7069003" cy="5301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29989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5759" y="365126"/>
            <a:ext cx="8425543" cy="6492874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ru-RU" dirty="0"/>
              <a:t>Если поместить клетки </a:t>
            </a:r>
            <a:r>
              <a:rPr lang="ru-RU" dirty="0" err="1"/>
              <a:t>тератокарциномы</a:t>
            </a:r>
            <a:r>
              <a:rPr lang="ru-RU" dirty="0"/>
              <a:t> в ранний зародыш млекопитающего (на стадии </a:t>
            </a:r>
            <a:r>
              <a:rPr lang="ru-RU" dirty="0" err="1" smtClean="0"/>
              <a:t>бластоцисты</a:t>
            </a:r>
            <a:r>
              <a:rPr lang="ru-RU" dirty="0" smtClean="0"/>
              <a:t>, </a:t>
            </a:r>
            <a:r>
              <a:rPr lang="ru-RU" dirty="0"/>
              <a:t>то они включаются в состав клеточной массы </a:t>
            </a:r>
            <a:r>
              <a:rPr lang="ru-RU" dirty="0" err="1"/>
              <a:t>бластоцисты</a:t>
            </a:r>
            <a:r>
              <a:rPr lang="ru-RU" dirty="0"/>
              <a:t> и из такого </a:t>
            </a:r>
            <a:r>
              <a:rPr lang="ru-RU" dirty="0" smtClean="0"/>
              <a:t>химерного</a:t>
            </a:r>
            <a:r>
              <a:rPr lang="ru-RU" dirty="0"/>
              <a:t> (то есть состоящего из клеток от разных организмов) эмбриона нередко развивается нормальное химерное животное. </a:t>
            </a:r>
            <a:endParaRPr lang="ru-RU" dirty="0" smtClean="0"/>
          </a:p>
          <a:p>
            <a:r>
              <a:rPr lang="ru-RU" dirty="0" smtClean="0"/>
              <a:t>Почти </a:t>
            </a:r>
            <a:r>
              <a:rPr lang="ru-RU" dirty="0"/>
              <a:t>во всех органах и тканях таких животных часть дифференцированных клеток происходит из клеток </a:t>
            </a:r>
            <a:r>
              <a:rPr lang="ru-RU" dirty="0" err="1"/>
              <a:t>тератокарциномы</a:t>
            </a:r>
            <a:r>
              <a:rPr lang="ru-RU" dirty="0"/>
              <a:t>, которые совместно с клетками нормального происхождения участвуют в построении здорового организма. </a:t>
            </a:r>
            <a:endParaRPr lang="ru-RU" dirty="0" smtClean="0"/>
          </a:p>
          <a:p>
            <a:r>
              <a:rPr lang="ru-RU" dirty="0" smtClean="0"/>
              <a:t>Аналогичная </a:t>
            </a:r>
            <a:r>
              <a:rPr lang="ru-RU" dirty="0"/>
              <a:t>трансплантация клеток </a:t>
            </a:r>
            <a:r>
              <a:rPr lang="ru-RU" dirty="0" err="1"/>
              <a:t>тератокарциномы</a:t>
            </a:r>
            <a:r>
              <a:rPr lang="ru-RU" dirty="0"/>
              <a:t> во взрослый организм неизменно приводит к развитию </a:t>
            </a:r>
            <a:r>
              <a:rPr lang="ru-RU" dirty="0" err="1"/>
              <a:t>тератокарциномы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108246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Получение химерного организма</a:t>
            </a:r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2" name="Picture 2" descr="https://upload.wikimedia.org/wikipedia/commons/6/6c/%D0%A2%D1%80%D0%B0%D0%BD%D1%81%D0%BF%D0%BB%D0%B0%D0%BD%D1%82%D0%B0%D1%86%D0%B8%D1%8F_%D0%BA%D0%BB%D0%B5%D1%82%D0%BE%D0%BA_%D1%82%D0%B5%D1%80%D0%B0%D1%82%D0%BE%D0%BA%D0%B0%D1%80%D1%86%D0%B8%D0%BD%D0%BE%D0%BC%D1%8B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948" y="1690689"/>
            <a:ext cx="7009281" cy="4486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3089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Картинки по запросу &quot;картинки эмбриональной тератокарциномы&quot;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215" y="-169817"/>
            <a:ext cx="9056914" cy="6792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17486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75270" cy="614588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ЭСК человека и этические нормы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194" name="Picture 2" descr="Картинки по запросу &quot;картинки эмбриональной тератокарциномы&quot;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406" y="1318102"/>
            <a:ext cx="6897187" cy="5172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5567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4137" y="444137"/>
            <a:ext cx="8071213" cy="326572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Основные </a:t>
            </a:r>
            <a:r>
              <a:rPr lang="ru-RU" sz="4000" b="1" dirty="0" smtClean="0">
                <a:solidFill>
                  <a:srgbClr val="FF0000"/>
                </a:solidFill>
              </a:rPr>
              <a:t>определения</a:t>
            </a:r>
            <a:r>
              <a:rPr lang="ru-RU" b="1" dirty="0" smtClean="0">
                <a:solidFill>
                  <a:srgbClr val="FF0000"/>
                </a:solidFill>
              </a:rPr>
              <a:t> ЭСК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4137" y="875211"/>
            <a:ext cx="8071213" cy="5301752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/>
              <a:t>Введение в обиход термина </a:t>
            </a:r>
            <a:r>
              <a:rPr lang="ru-RU" dirty="0">
                <a:solidFill>
                  <a:srgbClr val="FF0000"/>
                </a:solidFill>
              </a:rPr>
              <a:t>«эмбриональная стволовая клетка» </a:t>
            </a:r>
            <a:r>
              <a:rPr lang="ru-RU" dirty="0"/>
              <a:t>приписывается </a:t>
            </a:r>
            <a:r>
              <a:rPr lang="ru-RU" dirty="0" err="1"/>
              <a:t>Гэйл</a:t>
            </a:r>
            <a:r>
              <a:rPr lang="ru-RU" dirty="0"/>
              <a:t> Мартин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>
                <a:solidFill>
                  <a:srgbClr val="FF0000"/>
                </a:solidFill>
              </a:rPr>
              <a:t>Эмбриональные </a:t>
            </a:r>
            <a:r>
              <a:rPr lang="ru-RU" dirty="0">
                <a:solidFill>
                  <a:srgbClr val="FF0000"/>
                </a:solidFill>
              </a:rPr>
              <a:t>стволовые клетки </a:t>
            </a:r>
            <a:r>
              <a:rPr lang="ru-RU" dirty="0" smtClean="0">
                <a:solidFill>
                  <a:srgbClr val="FF0000"/>
                </a:solidFill>
              </a:rPr>
              <a:t>- это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FF0000"/>
                </a:solidFill>
              </a:rPr>
              <a:t>плюрипотентные клетки, которые способны </a:t>
            </a:r>
            <a:r>
              <a:rPr lang="ru-RU" dirty="0">
                <a:solidFill>
                  <a:srgbClr val="FF0000"/>
                </a:solidFill>
              </a:rPr>
              <a:t>формировать в процессе эмбриогенеза клетки любой тканевой специфичности, включая зародышевые и соматические стволовые </a:t>
            </a:r>
            <a:r>
              <a:rPr lang="ru-RU" dirty="0" smtClean="0">
                <a:solidFill>
                  <a:srgbClr val="FF0000"/>
                </a:solidFill>
              </a:rPr>
              <a:t>клетки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Эмбриональные </a:t>
            </a:r>
            <a:r>
              <a:rPr lang="ru-RU" dirty="0"/>
              <a:t>стволовые клетки могут поддерживаться в культуре неопределенно долгое время</a:t>
            </a:r>
            <a:r>
              <a:rPr lang="ru-RU" dirty="0" smtClean="0"/>
              <a:t>.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endParaRPr lang="ru-RU" b="1" dirty="0" smtClean="0">
              <a:solidFill>
                <a:srgbClr val="FF0000"/>
              </a:solidFill>
            </a:endParaRPr>
          </a:p>
          <a:p>
            <a:pPr algn="just"/>
            <a:r>
              <a:rPr lang="ru-RU" b="1" dirty="0" smtClean="0">
                <a:solidFill>
                  <a:srgbClr val="FF0000"/>
                </a:solidFill>
              </a:rPr>
              <a:t>Эмбриональные </a:t>
            </a:r>
            <a:r>
              <a:rPr lang="ru-RU" b="1" dirty="0">
                <a:solidFill>
                  <a:srgbClr val="FF0000"/>
                </a:solidFill>
              </a:rPr>
              <a:t>стволовые клетки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/>
              <a:t>образуются при культивировании </a:t>
            </a:r>
            <a:r>
              <a:rPr lang="en-US" dirty="0"/>
              <a:t>in vitro </a:t>
            </a:r>
            <a:r>
              <a:rPr lang="ru-RU" dirty="0"/>
              <a:t>клеток внутренней клеточной массы </a:t>
            </a:r>
            <a:r>
              <a:rPr lang="ru-RU" dirty="0" err="1"/>
              <a:t>бластоцисты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/>
              <a:t>Только эмбриональные стволовые клетки (</a:t>
            </a:r>
            <a:r>
              <a:rPr lang="ru-RU" dirty="0" err="1"/>
              <a:t>Эск</a:t>
            </a:r>
            <a:r>
              <a:rPr lang="ru-RU" dirty="0"/>
              <a:t>) - пролиферирующие «дублеры» зиготы - стали новым ресурсом клеток, стоящих у истоков развития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873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08372"/>
            <a:ext cx="7886700" cy="1325563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Основные свойства ЭСК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018904"/>
            <a:ext cx="7886700" cy="515806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r>
              <a:rPr lang="ru-RU" dirty="0" smtClean="0"/>
              <a:t>Таким образом ЭСК являются плюрипотентными, обладающие способностью дифференцироваться во все известные виды соматических клеток, встречающихся в живом организме </a:t>
            </a:r>
            <a:r>
              <a:rPr lang="en-US" dirty="0" smtClean="0"/>
              <a:t>in vivo </a:t>
            </a:r>
            <a:r>
              <a:rPr lang="ru-RU" dirty="0" smtClean="0"/>
              <a:t>и </a:t>
            </a:r>
            <a:r>
              <a:rPr lang="en-US" dirty="0" smtClean="0"/>
              <a:t>in vitro</a:t>
            </a:r>
            <a:r>
              <a:rPr lang="ru-RU" dirty="0" smtClean="0"/>
              <a:t>;</a:t>
            </a:r>
          </a:p>
          <a:p>
            <a:r>
              <a:rPr lang="ru-RU" dirty="0" smtClean="0"/>
              <a:t>Имеют неограниченный пролиферативный потенциал с сохранением исходного фенотипа;</a:t>
            </a:r>
          </a:p>
          <a:p>
            <a:r>
              <a:rPr lang="ru-RU" dirty="0" smtClean="0"/>
              <a:t>Основные направления дифференцировки ЭСК в производные трех зародышевых листков (энтодерма, мезодерма, эктодерма);</a:t>
            </a:r>
          </a:p>
          <a:p>
            <a:r>
              <a:rPr lang="ru-RU" dirty="0" smtClean="0"/>
              <a:t>Недавно было показано, что ЭСК могут дифференцироваться и в клетки зародышевого пути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4262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32154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направления дифференцировки ЭСК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097281"/>
            <a:ext cx="7886700" cy="4351338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Половые клетки </a:t>
            </a:r>
            <a:r>
              <a:rPr lang="ru-RU" dirty="0" smtClean="0"/>
              <a:t>(</a:t>
            </a:r>
            <a:r>
              <a:rPr lang="ru-RU" dirty="0" err="1" smtClean="0"/>
              <a:t>сперматогонии</a:t>
            </a:r>
            <a:r>
              <a:rPr lang="ru-RU" dirty="0" smtClean="0"/>
              <a:t>, </a:t>
            </a:r>
            <a:r>
              <a:rPr lang="ru-RU" dirty="0" err="1" smtClean="0"/>
              <a:t>оогонии</a:t>
            </a:r>
            <a:r>
              <a:rPr lang="ru-RU" dirty="0" smtClean="0"/>
              <a:t>);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Энтодерма</a:t>
            </a:r>
            <a:r>
              <a:rPr lang="ru-RU" dirty="0" smtClean="0"/>
              <a:t> (легкие, печень, поджелудочная железа, тимус, железы внутренней секреции);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Мезодерма </a:t>
            </a:r>
            <a:r>
              <a:rPr lang="ru-RU" dirty="0" smtClean="0"/>
              <a:t>( кровь, сосуды, мышечная ткань, </a:t>
            </a:r>
            <a:r>
              <a:rPr lang="ru-RU" dirty="0" err="1" smtClean="0"/>
              <a:t>соедитинтельная</a:t>
            </a:r>
            <a:r>
              <a:rPr lang="ru-RU" dirty="0" smtClean="0"/>
              <a:t> ткань);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Энтодерма</a:t>
            </a:r>
            <a:r>
              <a:rPr lang="ru-RU" dirty="0" smtClean="0"/>
              <a:t> (кожа и ее производные, нервная система);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Химерные организмы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25183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170" name="Picture 2" descr="Картинки по запросу &quot;картинки эмбриональной тератокарциномы&quot;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056" y="470264"/>
            <a:ext cx="8209987" cy="4963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3481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418645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Источники</a:t>
            </a:r>
            <a:r>
              <a:rPr lang="ru-RU" dirty="0" smtClean="0"/>
              <a:t> </a:t>
            </a:r>
            <a:r>
              <a:rPr lang="ru-RU" b="1" dirty="0" smtClean="0">
                <a:solidFill>
                  <a:srgbClr val="FF0000"/>
                </a:solidFill>
              </a:rPr>
              <a:t>выделения ЭСК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783771"/>
            <a:ext cx="7886700" cy="5393192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настоящее время выделяют 3 типа ЭСК млекопитающих: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Клетки, изолированные из внутренней клеточной массы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бластоцисты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Клетки эмбриональных карцином, выделенные из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тератокарцином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состоящие из смеси дифференцированных клеток различных зародышевых слоев и недифференцированных стволовых клеток;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Первичные половые клетки зародыша. Они обладают высокой пролиферативной способностью и способны при определенных условиях  долгое время поддерживаться в культуре в недифференцированном состоянии.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90924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upload.wikimedia.org/wikipedia/commons/thumb/b/bf/Stem_cells_diagram_russia.png/300px-Stem_cells_diagram_russia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0896" y="1006507"/>
            <a:ext cx="5512681" cy="5034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15415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2" name="Picture 4" descr="https://cf2.ppt-online.org/files2/slide/v/vKUPAhJnakbI18Y2mxt9RuX5jlHd7EsGQDMqczOZp/slide-5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0946"/>
            <a:ext cx="9143999" cy="68490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12967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8" name="Picture 6" descr="https://cf2.ppt-online.org/files2/slide/v/vKUPAhJnakbI18Y2mxt9RuX5jlHd7EsGQDMqczOZp/slide-7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534" y="188658"/>
            <a:ext cx="7994816" cy="5988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153257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174</TotalTime>
  <Words>380</Words>
  <Application>Microsoft Office PowerPoint</Application>
  <PresentationFormat>Экран (4:3)</PresentationFormat>
  <Paragraphs>28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Тема Office</vt:lpstr>
      <vt:lpstr>Лекция 3. Эмбриональные стволовые клетки. Основные определения и терминология</vt:lpstr>
      <vt:lpstr>Основные определения ЭСК</vt:lpstr>
      <vt:lpstr>Основные свойства ЭСК </vt:lpstr>
      <vt:lpstr>Основные направления дифференцировки ЭСК</vt:lpstr>
      <vt:lpstr>Презентация PowerPoint</vt:lpstr>
      <vt:lpstr>Источники выделения ЭСК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Получение химерного организма</vt:lpstr>
      <vt:lpstr>Презентация PowerPoint</vt:lpstr>
      <vt:lpstr>ЭСК человека и этические нормы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20</cp:revision>
  <dcterms:created xsi:type="dcterms:W3CDTF">2021-02-11T05:10:43Z</dcterms:created>
  <dcterms:modified xsi:type="dcterms:W3CDTF">2021-02-11T11:00:58Z</dcterms:modified>
</cp:coreProperties>
</file>